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63" r:id="rId5"/>
    <p:sldId id="258" r:id="rId6"/>
    <p:sldId id="259" r:id="rId7"/>
    <p:sldId id="276" r:id="rId8"/>
    <p:sldId id="275" r:id="rId9"/>
    <p:sldId id="26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1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11-Mar-18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7620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71800"/>
            <a:ext cx="6400800" cy="1143000"/>
          </a:xfrm>
        </p:spPr>
        <p:txBody>
          <a:bodyPr/>
          <a:lstStyle/>
          <a:p>
            <a:r>
              <a:rPr lang="sr-Latn-BA" dirty="0" smtClean="0">
                <a:solidFill>
                  <a:srgbClr val="4191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NatRisk project</a:t>
            </a:r>
            <a:endParaRPr lang="bs-Latn-BA" dirty="0">
              <a:solidFill>
                <a:srgbClr val="4191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Work Packages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000" b="1" dirty="0" smtClean="0">
                <a:solidFill>
                  <a:srgbClr val="419182"/>
                </a:solidFill>
                <a:latin typeface="Book Antiqua" pitchFamily="18" charset="0"/>
              </a:rPr>
              <a:t>Quality Plan</a:t>
            </a:r>
            <a:r>
              <a:rPr lang="en-US" sz="2000" b="1" dirty="0" smtClean="0">
                <a:solidFill>
                  <a:srgbClr val="419182"/>
                </a:solidFill>
                <a:latin typeface="Book Antiqua" pitchFamily="18" charset="0"/>
              </a:rPr>
              <a:t> WP</a:t>
            </a:r>
            <a:r>
              <a:rPr lang="sr-Latn-RS" sz="2000" b="1" dirty="0" smtClean="0">
                <a:solidFill>
                  <a:srgbClr val="419182"/>
                </a:solidFill>
                <a:latin typeface="Book Antiqua" pitchFamily="18" charset="0"/>
              </a:rPr>
              <a:t>5</a:t>
            </a:r>
            <a:r>
              <a:rPr lang="en-US" sz="2000" dirty="0" smtClean="0">
                <a:solidFill>
                  <a:schemeClr val="tx2"/>
                </a:solidFill>
                <a:latin typeface="Book Antiqua" pitchFamily="18" charset="0"/>
              </a:rPr>
              <a:t>: Quality assurance and monitoring</a:t>
            </a:r>
            <a:endParaRPr lang="en-GB" sz="2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Leader: </a:t>
            </a:r>
            <a:r>
              <a:rPr lang="en-US" sz="2000" b="1" dirty="0" smtClean="0">
                <a:solidFill>
                  <a:schemeClr val="tx2"/>
                </a:solidFill>
                <a:latin typeface="Book Antiqua" pitchFamily="18" charset="0"/>
              </a:rPr>
              <a:t>Middlesex University Higher Education Corporation</a:t>
            </a:r>
            <a:endParaRPr lang="en-GB" sz="20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endParaRPr lang="en-GB" sz="2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419182"/>
                </a:solidFill>
                <a:latin typeface="Book Antiqua" pitchFamily="18" charset="0"/>
              </a:rPr>
              <a:t>Dissemination &amp; Exploitation </a:t>
            </a:r>
            <a:r>
              <a:rPr lang="en-GB" sz="2000" b="1" dirty="0" smtClean="0">
                <a:solidFill>
                  <a:srgbClr val="419182"/>
                </a:solidFill>
                <a:latin typeface="Book Antiqua" pitchFamily="18" charset="0"/>
              </a:rPr>
              <a:t>WP</a:t>
            </a:r>
            <a:r>
              <a:rPr lang="sr-Latn-RS" sz="2000" b="1" dirty="0" smtClean="0">
                <a:solidFill>
                  <a:srgbClr val="419182"/>
                </a:solidFill>
                <a:latin typeface="Book Antiqua" pitchFamily="18" charset="0"/>
              </a:rPr>
              <a:t>6</a:t>
            </a: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: </a:t>
            </a:r>
            <a:r>
              <a:rPr lang="en-US" sz="2000" dirty="0" smtClean="0">
                <a:solidFill>
                  <a:schemeClr val="tx2"/>
                </a:solidFill>
                <a:latin typeface="Book Antiqua" pitchFamily="18" charset="0"/>
              </a:rPr>
              <a:t>Dissemination</a:t>
            </a:r>
            <a:r>
              <a:rPr lang="en-US" sz="2000" b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endParaRPr lang="en-GB" sz="2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Leader: </a:t>
            </a:r>
            <a:r>
              <a:rPr lang="en-GB" sz="2000" b="1" dirty="0" smtClean="0">
                <a:solidFill>
                  <a:schemeClr val="tx2"/>
                </a:solidFill>
                <a:latin typeface="Book Antiqua" pitchFamily="18" charset="0"/>
              </a:rPr>
              <a:t>University of </a:t>
            </a:r>
            <a:r>
              <a:rPr lang="sr-Latn-RS" sz="2000" b="1" dirty="0" smtClean="0">
                <a:solidFill>
                  <a:schemeClr val="tx2"/>
                </a:solidFill>
                <a:latin typeface="Book Antiqua" pitchFamily="18" charset="0"/>
              </a:rPr>
              <a:t>Niš</a:t>
            </a:r>
          </a:p>
          <a:p>
            <a:pPr marL="0" indent="0">
              <a:buNone/>
            </a:pPr>
            <a:endParaRPr lang="sr-Latn-RS" sz="20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419182"/>
                </a:solidFill>
                <a:latin typeface="Book Antiqua" pitchFamily="18" charset="0"/>
              </a:rPr>
              <a:t>Dissemination &amp; Exploitation WP</a:t>
            </a:r>
            <a:r>
              <a:rPr lang="sr-Latn-RS" sz="2000" b="1" dirty="0" smtClean="0">
                <a:solidFill>
                  <a:srgbClr val="419182"/>
                </a:solidFill>
                <a:latin typeface="Book Antiqua" pitchFamily="18" charset="0"/>
              </a:rPr>
              <a:t>7</a:t>
            </a:r>
            <a:r>
              <a:rPr lang="en-US" sz="2000" dirty="0" smtClean="0">
                <a:solidFill>
                  <a:schemeClr val="tx2"/>
                </a:solidFill>
                <a:latin typeface="Book Antiqua" pitchFamily="18" charset="0"/>
              </a:rPr>
              <a:t>: Exploitation</a:t>
            </a:r>
            <a:r>
              <a:rPr lang="en-US" sz="2000" b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endParaRPr lang="en-GB" sz="2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Leader: </a:t>
            </a:r>
            <a:r>
              <a:rPr lang="en-US" sz="2000" b="1" dirty="0" smtClean="0">
                <a:solidFill>
                  <a:schemeClr val="tx2"/>
                </a:solidFill>
                <a:latin typeface="Book Antiqua" pitchFamily="18" charset="0"/>
              </a:rPr>
              <a:t>University of </a:t>
            </a:r>
            <a:r>
              <a:rPr lang="sr-Latn-RS" sz="2000" b="1" dirty="0" smtClean="0">
                <a:solidFill>
                  <a:schemeClr val="tx2"/>
                </a:solidFill>
                <a:latin typeface="Book Antiqua" pitchFamily="18" charset="0"/>
              </a:rPr>
              <a:t>Niš</a:t>
            </a:r>
            <a:endParaRPr lang="en-GB" sz="20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endParaRPr lang="en-GB" sz="2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419182"/>
                </a:solidFill>
                <a:latin typeface="Book Antiqua" pitchFamily="18" charset="0"/>
              </a:rPr>
              <a:t>Management </a:t>
            </a:r>
            <a:r>
              <a:rPr lang="en-GB" sz="2000" b="1" dirty="0" smtClean="0">
                <a:solidFill>
                  <a:srgbClr val="419182"/>
                </a:solidFill>
                <a:latin typeface="Book Antiqua" pitchFamily="18" charset="0"/>
              </a:rPr>
              <a:t>WP</a:t>
            </a:r>
            <a:r>
              <a:rPr lang="sr-Latn-RS" sz="2000" b="1" dirty="0" smtClean="0">
                <a:solidFill>
                  <a:srgbClr val="419182"/>
                </a:solidFill>
                <a:latin typeface="Book Antiqua" pitchFamily="18" charset="0"/>
              </a:rPr>
              <a:t>8</a:t>
            </a: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: </a:t>
            </a:r>
            <a:r>
              <a:rPr lang="en-US" sz="2000" dirty="0" smtClean="0">
                <a:solidFill>
                  <a:schemeClr val="tx2"/>
                </a:solidFill>
                <a:latin typeface="Book Antiqua" pitchFamily="18" charset="0"/>
              </a:rPr>
              <a:t>Project management </a:t>
            </a:r>
            <a:endParaRPr lang="en-GB" sz="2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Leader: </a:t>
            </a:r>
            <a:r>
              <a:rPr lang="en-GB" sz="2000" b="1" dirty="0" smtClean="0">
                <a:solidFill>
                  <a:schemeClr val="tx2"/>
                </a:solidFill>
                <a:latin typeface="Book Antiqua" pitchFamily="18" charset="0"/>
              </a:rPr>
              <a:t>University of </a:t>
            </a:r>
            <a:r>
              <a:rPr lang="sr-Latn-RS" sz="2000" b="1" dirty="0" smtClean="0">
                <a:solidFill>
                  <a:schemeClr val="tx2"/>
                </a:solidFill>
                <a:latin typeface="Book Antiqua" pitchFamily="18" charset="0"/>
              </a:rPr>
              <a:t>Niš</a:t>
            </a:r>
            <a:endParaRPr lang="en-GB" sz="20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>
              <a:buNone/>
            </a:pPr>
            <a:endParaRPr lang="sr-Latn-R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sr-Latn-R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bs-Latn-BA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Basic Information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6868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altLang="en-US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Contract number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5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73806-EPP-1-2016-1-RS-EPPKA2-CBHE-JP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altLang="en-US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Project acronym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NatRisk</a:t>
            </a:r>
            <a:endParaRPr lang="en-US" altLang="en-US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altLang="en-US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Project name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altLang="en-US" sz="20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</a:t>
            </a:r>
            <a:r>
              <a:rPr lang="sr-Latn-RS" altLang="en-US" sz="20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	                             </a:t>
            </a:r>
            <a:r>
              <a:rPr lang="en-US" altLang="en-US" sz="20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disasters risk management in Western Balkan </a:t>
            </a:r>
            <a:r>
              <a:rPr lang="sr-Latn-RS" altLang="en-US" sz="20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			</a:t>
            </a:r>
            <a:r>
              <a:rPr lang="en-US" altLang="en-US" sz="20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countries</a:t>
            </a:r>
            <a:endParaRPr lang="bs-Latn-BA" altLang="en-US" sz="2000" i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endParaRPr lang="en-US" altLang="en-US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altLang="en-US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Project duration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1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5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October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6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-  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14</a:t>
            </a:r>
            <a:r>
              <a:rPr lang="en-US" altLang="en-US" sz="2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October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endParaRPr lang="en-US" altLang="en-US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altLang="en-US" sz="20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ERASMUS+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–  Call for Proposals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EAC/A04/2015</a:t>
            </a:r>
            <a:endParaRPr lang="en-US" altLang="en-US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  <a:defRPr/>
            </a:pPr>
            <a:r>
              <a:rPr lang="en-US" altLang="en-US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Total cost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	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1,245,</a:t>
            </a:r>
            <a:r>
              <a:rPr 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r>
            <a:r>
              <a:rPr lang="sr-Latn-R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4</a:t>
            </a:r>
            <a:r>
              <a:rPr 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6</a:t>
            </a:r>
            <a:r>
              <a:rPr lang="sr-Latn-R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.00</a:t>
            </a:r>
            <a:r>
              <a:rPr 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€</a:t>
            </a:r>
            <a:endParaRPr lang="en-US" altLang="en-US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  <a:defRPr/>
            </a:pPr>
            <a:r>
              <a:rPr lang="en-US" altLang="en-US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Coordinator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	University of Ni</a:t>
            </a:r>
            <a:r>
              <a:rPr lang="x-none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š, Serbia</a:t>
            </a:r>
          </a:p>
          <a:p>
            <a:pPr>
              <a:buNone/>
              <a:defRPr/>
            </a:pPr>
            <a:r>
              <a:rPr lang="x-none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	</a:t>
            </a:r>
            <a:r>
              <a:rPr lang="x-none" altLang="en-US" sz="200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x-none" altLang="en-US" sz="200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Univerzitetski </a:t>
            </a:r>
            <a:r>
              <a:rPr lang="x-none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trg 2, 18000 Niš, Serbia</a:t>
            </a:r>
          </a:p>
          <a:p>
            <a:pPr>
              <a:buNone/>
              <a:defRPr/>
            </a:pPr>
            <a:r>
              <a:rPr lang="x-none" altLang="en-US" sz="2000" b="1" smtClean="0">
                <a:solidFill>
                  <a:srgbClr val="002060"/>
                </a:solidFill>
                <a:latin typeface="Book Antiqua" panose="02040602050305030304" pitchFamily="18" charset="0"/>
              </a:rPr>
              <a:t>Project </a:t>
            </a:r>
            <a:r>
              <a:rPr lang="x-none" altLang="en-US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website</a:t>
            </a:r>
            <a:r>
              <a:rPr lang="x-none" altLang="en-US" sz="200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           	</a:t>
            </a:r>
            <a:r>
              <a:rPr lang="x-none" altLang="en-US" sz="2000" smtClean="0">
                <a:solidFill>
                  <a:srgbClr val="002060"/>
                </a:solidFill>
                <a:latin typeface="Book Antiqua" panose="02040602050305030304" pitchFamily="18" charset="0"/>
              </a:rPr>
              <a:t>www.</a:t>
            </a:r>
            <a:r>
              <a:rPr lang="sr-Latn-RS" altLang="en-U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natrisk</a:t>
            </a:r>
            <a:r>
              <a:rPr lang="x-none" altLang="en-US" sz="2000" smtClean="0">
                <a:solidFill>
                  <a:srgbClr val="002060"/>
                </a:solidFill>
                <a:latin typeface="Book Antiqua" panose="02040602050305030304" pitchFamily="18" charset="0"/>
              </a:rPr>
              <a:t>.ni.ac.rs</a:t>
            </a:r>
            <a:endParaRPr lang="sr-Latn-RS" altLang="en-US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  <a:defRPr/>
            </a:pPr>
            <a:r>
              <a:rPr lang="sr-Latn-RS" altLang="en-US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Project e-mail</a:t>
            </a:r>
            <a:r>
              <a:rPr lang="sr-Latn-RS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	natriskuni@gmail.com</a:t>
            </a:r>
            <a:endParaRPr lang="bs-Latn-BA" sz="20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71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Overall Broader Objective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sr-Latn-RS" altLang="en-US" b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sr-Latn-RS" altLang="en-US" b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GB" alt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Education of experts for prevention and management of natural disasters in the region of Western Balkan (WB) according to the national and EU policies.</a:t>
            </a:r>
            <a:endParaRPr lang="sr-Latn-RS" altLang="en-US" b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sr-Latn-R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Specific Objectives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sr-Latn-RS" sz="2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</a:t>
            </a:r>
            <a:r>
              <a:rPr lang="en-GB" sz="26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evelop</a:t>
            </a:r>
            <a:r>
              <a:rPr lang="sr-Latn-RS" sz="2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ment</a:t>
            </a:r>
            <a:r>
              <a:rPr lang="en-GB" sz="2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implement</a:t>
            </a:r>
            <a:r>
              <a:rPr lang="sr-Latn-RS" sz="2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ation of</a:t>
            </a:r>
            <a:r>
              <a:rPr lang="en-GB" sz="2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methodology for identification of natural disasters </a:t>
            </a:r>
            <a:r>
              <a:rPr lang="en-GB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to be managed in WB region and all aspects of prevention and consequences in order to define specific competencies for professional practice</a:t>
            </a:r>
            <a:endParaRPr lang="en-US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lvl="0" algn="just"/>
            <a:r>
              <a:rPr lang="en-GB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</a:t>
            </a: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ment</a:t>
            </a:r>
            <a:r>
              <a:rPr lang="en-GB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implement</a:t>
            </a: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ation</a:t>
            </a:r>
            <a:r>
              <a:rPr lang="en-GB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the </a:t>
            </a:r>
            <a:r>
              <a:rPr lang="en-GB" sz="2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new advanced master curricula in Natural Disasters Risk Management</a:t>
            </a:r>
            <a:r>
              <a:rPr lang="en-GB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(NDRM) in line with the Bologna requirements and national accreditation standards </a:t>
            </a:r>
            <a:endParaRPr lang="en-US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en-GB" sz="2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</a:t>
            </a:r>
            <a:r>
              <a:rPr lang="sr-Latn-RS" sz="2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ment</a:t>
            </a:r>
            <a:r>
              <a:rPr lang="en-GB" sz="2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trainings </a:t>
            </a:r>
            <a:r>
              <a:rPr lang="en-GB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for the public sector and citizens for reaction in case of various natural disasters</a:t>
            </a:r>
            <a:endParaRPr lang="bs-Latn-BA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Consortium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s-Latn-BA" sz="27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EU partners</a:t>
            </a:r>
          </a:p>
          <a:p>
            <a:pPr>
              <a:buNone/>
            </a:pPr>
            <a:endParaRPr lang="bs-Latn-BA" sz="2500" b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Natural Resources and Life Sciences, Vienna</a:t>
            </a: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(BOKU, AUSTRIA)</a:t>
            </a:r>
          </a:p>
          <a:p>
            <a:pPr>
              <a:buNone/>
            </a:pPr>
            <a:endParaRPr lang="sr-Latn-RS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Middlesex University Higher Education Corporation</a:t>
            </a: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(MUHEC, UK)</a:t>
            </a:r>
          </a:p>
          <a:p>
            <a:pPr>
              <a:buNone/>
            </a:pPr>
            <a:endParaRPr lang="sr-Latn-RS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Messina</a:t>
            </a: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(UNIME, ITALY)</a:t>
            </a:r>
          </a:p>
          <a:p>
            <a:pPr>
              <a:buNone/>
            </a:pPr>
            <a:endParaRPr lang="sr-Latn-RS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Óbuda</a:t>
            </a:r>
            <a:r>
              <a:rPr lang="en-U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University</a:t>
            </a: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(OE, HUNGARY)</a:t>
            </a:r>
          </a:p>
          <a:p>
            <a:pPr>
              <a:buNone/>
            </a:pPr>
            <a:endParaRPr lang="sr-Latn-RS" sz="3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T</a:t>
            </a:r>
            <a:r>
              <a:rPr lang="en-US" sz="2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echnical</a:t>
            </a:r>
            <a:r>
              <a:rPr lang="en-U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University of Crete, </a:t>
            </a:r>
            <a:r>
              <a:rPr lang="en-US" sz="2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Chania</a:t>
            </a:r>
            <a:r>
              <a:rPr lang="sr-Latn-R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(TUC, GREECE)</a:t>
            </a:r>
          </a:p>
          <a:p>
            <a:pPr>
              <a:buNone/>
            </a:pPr>
            <a:endParaRPr lang="sr-Latn-R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bs-Latn-BA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1" name="Picture 6" descr="http://www.natrisk.ni.ac.rs/images/logos/bok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3600"/>
            <a:ext cx="914400" cy="914400"/>
          </a:xfrm>
          <a:prstGeom prst="rect">
            <a:avLst/>
          </a:prstGeom>
          <a:noFill/>
        </p:spPr>
      </p:pic>
      <p:pic>
        <p:nvPicPr>
          <p:cNvPr id="14" name="Picture 8" descr="http://www.natrisk.ni.ac.rs/images/logos/Middlesex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3200400"/>
            <a:ext cx="625876" cy="685800"/>
          </a:xfrm>
          <a:prstGeom prst="rect">
            <a:avLst/>
          </a:prstGeom>
          <a:noFill/>
        </p:spPr>
      </p:pic>
      <p:pic>
        <p:nvPicPr>
          <p:cNvPr id="15" name="Picture 20" descr="http://www.natrisk.ni.ac.rs/images/logos/uniM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4038600"/>
            <a:ext cx="609599" cy="609600"/>
          </a:xfrm>
          <a:prstGeom prst="rect">
            <a:avLst/>
          </a:prstGeom>
          <a:noFill/>
        </p:spPr>
      </p:pic>
      <p:pic>
        <p:nvPicPr>
          <p:cNvPr id="16" name="Picture 22" descr="http://www.natrisk.ni.ac.rs/images/logos/uniOBUD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1" y="4669971"/>
            <a:ext cx="609600" cy="740229"/>
          </a:xfrm>
          <a:prstGeom prst="rect">
            <a:avLst/>
          </a:prstGeom>
          <a:noFill/>
        </p:spPr>
      </p:pic>
      <p:pic>
        <p:nvPicPr>
          <p:cNvPr id="17" name="Picture 2" descr="http://www.natrisk.ni.ac.rs/images/logos/tu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6765" y="5457718"/>
            <a:ext cx="565235" cy="7144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Consortium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s-Latn-BA" sz="23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Western Balkan partners</a:t>
            </a:r>
          </a:p>
          <a:p>
            <a:pPr>
              <a:buNone/>
            </a:pPr>
            <a:endParaRPr lang="bs-Latn-BA" sz="1100" b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bs-Latn-BA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University of Niš (UNI, Serbia)</a:t>
            </a:r>
          </a:p>
          <a:p>
            <a:pPr>
              <a:buNone/>
            </a:pPr>
            <a:r>
              <a:rPr lang="sr-Latn-R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Academy of </a:t>
            </a:r>
            <a:r>
              <a:rPr lang="en-US" sz="23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Criminalistics</a:t>
            </a:r>
            <a:r>
              <a:rPr lang="en-U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Police Studies</a:t>
            </a:r>
            <a:r>
              <a:rPr lang="sr-Latn-R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(KPA, Serbia)</a:t>
            </a:r>
          </a:p>
          <a:p>
            <a:pPr>
              <a:buNone/>
            </a:pPr>
            <a:r>
              <a:rPr lang="bs-Latn-BA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University of Pristina in Kosovska Mitrovica (UPKM, Kosovo*)</a:t>
            </a:r>
          </a:p>
          <a:p>
            <a:pPr>
              <a:buNone/>
            </a:pPr>
            <a:r>
              <a:rPr lang="bs-Latn-BA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University of Sarajevo (UNSA, Bosnia and Herzegovina)</a:t>
            </a:r>
          </a:p>
          <a:p>
            <a:pPr>
              <a:buNone/>
            </a:pPr>
            <a:r>
              <a:rPr lang="sr-Latn-R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sr-Latn-R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Banja Luka</a:t>
            </a:r>
            <a:endParaRPr lang="sr-Latn-RS" sz="23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sr-Latn-R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Technical </a:t>
            </a:r>
            <a:r>
              <a:rPr lang="en-U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College of Applied Sciences </a:t>
            </a:r>
            <a:r>
              <a:rPr lang="en-US" sz="23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Urosevac</a:t>
            </a:r>
            <a:r>
              <a:rPr lang="en-U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temporary seat in </a:t>
            </a:r>
            <a:r>
              <a:rPr lang="en-US" sz="23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Leposavic</a:t>
            </a:r>
            <a:r>
              <a:rPr lang="sr-Latn-R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(TCASU, Kosovo*)</a:t>
            </a:r>
          </a:p>
          <a:p>
            <a:pPr>
              <a:buNone/>
            </a:pPr>
            <a:r>
              <a:rPr lang="sr-Latn-R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</a:t>
            </a:r>
            <a:r>
              <a:rPr lang="en-U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of </a:t>
            </a:r>
            <a:r>
              <a:rPr lang="en-US" sz="23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Defence</a:t>
            </a:r>
            <a:r>
              <a:rPr lang="en-U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Belgrade</a:t>
            </a:r>
            <a:r>
              <a:rPr lang="sr-Latn-R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(UNID, Serbia)</a:t>
            </a:r>
            <a:endParaRPr lang="bs-Latn-BA" sz="23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1" name="Picture 4" descr="http://www.natrisk.ni.ac.rs/images/logos/uniN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133600"/>
            <a:ext cx="533400" cy="533400"/>
          </a:xfrm>
          <a:prstGeom prst="rect">
            <a:avLst/>
          </a:prstGeom>
          <a:noFill/>
        </p:spPr>
      </p:pic>
      <p:pic>
        <p:nvPicPr>
          <p:cNvPr id="14" name="Picture 10" descr="http://www.natrisk.ni.ac.rs/images/logos/kp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0407" y="2695184"/>
            <a:ext cx="471593" cy="581416"/>
          </a:xfrm>
          <a:prstGeom prst="rect">
            <a:avLst/>
          </a:prstGeom>
          <a:noFill/>
        </p:spPr>
      </p:pic>
      <p:pic>
        <p:nvPicPr>
          <p:cNvPr id="15" name="Picture 12" descr="http://www.natrisk.ni.ac.rs/images/logos/prUN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3352800"/>
            <a:ext cx="553221" cy="609600"/>
          </a:xfrm>
          <a:prstGeom prst="rect">
            <a:avLst/>
          </a:prstGeom>
          <a:noFill/>
        </p:spPr>
      </p:pic>
      <p:pic>
        <p:nvPicPr>
          <p:cNvPr id="16" name="Picture 14" descr="http://www.natrisk.ni.ac.rs/images/logos/uns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4038600"/>
            <a:ext cx="533400" cy="533400"/>
          </a:xfrm>
          <a:prstGeom prst="rect">
            <a:avLst/>
          </a:prstGeom>
          <a:noFill/>
        </p:spPr>
      </p:pic>
      <p:pic>
        <p:nvPicPr>
          <p:cNvPr id="18" name="Picture 18" descr="http://www.natrisk.ni.ac.rs/images/logos/vt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8166" y="5181600"/>
            <a:ext cx="593834" cy="609600"/>
          </a:xfrm>
          <a:prstGeom prst="rect">
            <a:avLst/>
          </a:prstGeom>
          <a:noFill/>
        </p:spPr>
      </p:pic>
      <p:pic>
        <p:nvPicPr>
          <p:cNvPr id="19" name="Picture 24" descr="http://www.natrisk.ni.ac.rs/images/logos/vojakadem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5791200"/>
            <a:ext cx="512562" cy="609600"/>
          </a:xfrm>
          <a:prstGeom prst="rect">
            <a:avLst/>
          </a:prstGeom>
          <a:noFill/>
        </p:spPr>
      </p:pic>
      <p:pic>
        <p:nvPicPr>
          <p:cNvPr id="5122" name="Picture 2" descr="http://www.natrisk.ni.ac.rs/images/logos/LOGO_UB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4648200"/>
            <a:ext cx="533400" cy="5004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Consortium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CS" sz="23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Associated partner</a:t>
            </a:r>
            <a:endParaRPr lang="en-US" sz="2300" b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bs-Latn-BA" sz="2300" b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sr-Latn-C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    </a:t>
            </a:r>
            <a:r>
              <a:rPr lang="sr-Latn-CS" sz="23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Republic Hydrometeorological Service of Serbia</a:t>
            </a:r>
            <a:endParaRPr lang="en-US" sz="23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1" name="Picture 26" descr="http://www.natrisk.ni.ac.rs/images/logos/RHMZ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514600"/>
            <a:ext cx="685799" cy="6857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8513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774700"/>
            <a:ext cx="8229600" cy="749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s-Latn-BA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9182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NatRisk Map</a:t>
            </a:r>
            <a:endParaRPr kumimoji="0" lang="bs-Latn-BA" sz="4400" b="0" i="0" u="none" strike="noStrike" kern="1200" cap="none" spc="0" normalizeH="0" baseline="0" noProof="0" dirty="0">
              <a:ln>
                <a:noFill/>
              </a:ln>
              <a:solidFill>
                <a:srgbClr val="419182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62940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000" dirty="0" smtClean="0"/>
              <a:t>Source: </a:t>
            </a:r>
            <a:r>
              <a:rPr lang="en-US" sz="1000" dirty="0" smtClean="0"/>
              <a:t>http://ec.europa.eu/programmes/erasmus-plus/projects/eplus-project-details-page/?nodeRef=workspace://SpacesStore/c3a0d5cf-9f44-40b1-8731-23c187fc13ee</a:t>
            </a:r>
            <a:endParaRPr lang="en-US" sz="1000" dirty="0"/>
          </a:p>
        </p:txBody>
      </p:sp>
      <p:pic>
        <p:nvPicPr>
          <p:cNvPr id="13" name="Picture 12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4" name="Picture 13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Work Packages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419182"/>
                </a:solidFill>
                <a:latin typeface="Book Antiqua" pitchFamily="18" charset="0"/>
              </a:rPr>
              <a:t>Preparation WP1</a:t>
            </a:r>
            <a:r>
              <a:rPr lang="en-US" dirty="0" smtClean="0">
                <a:solidFill>
                  <a:schemeClr val="tx2"/>
                </a:solidFill>
                <a:latin typeface="Book Antiqua" pitchFamily="18" charset="0"/>
              </a:rPr>
              <a:t>: Analysis of natural disasters needed to be managed in Western Balkan region</a:t>
            </a:r>
            <a:endParaRPr lang="en-GB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Book Antiqua" pitchFamily="18" charset="0"/>
              </a:rPr>
              <a:t>Leader: </a:t>
            </a:r>
            <a:r>
              <a:rPr lang="en-US" b="1" dirty="0" smtClean="0">
                <a:solidFill>
                  <a:schemeClr val="tx2"/>
                </a:solidFill>
                <a:latin typeface="Book Antiqua" pitchFamily="18" charset="0"/>
              </a:rPr>
              <a:t>University</a:t>
            </a:r>
            <a:r>
              <a:rPr lang="en-US" b="1" dirty="0" smtClean="0">
                <a:solidFill>
                  <a:srgbClr val="419182"/>
                </a:solidFill>
                <a:latin typeface="Book Antiqua" pitchFamily="18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Book Antiqua" pitchFamily="18" charset="0"/>
              </a:rPr>
              <a:t>of Natural Resources and Life Sciences, Vienna</a:t>
            </a:r>
            <a:endParaRPr lang="en-GB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endParaRPr lang="en-GB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sr-Latn-RS" b="1" dirty="0" smtClean="0">
                <a:solidFill>
                  <a:srgbClr val="419182"/>
                </a:solidFill>
                <a:latin typeface="Book Antiqua" pitchFamily="18" charset="0"/>
              </a:rPr>
              <a:t>Preparation </a:t>
            </a:r>
            <a:r>
              <a:rPr lang="en-GB" b="1" dirty="0" smtClean="0">
                <a:solidFill>
                  <a:srgbClr val="419182"/>
                </a:solidFill>
                <a:latin typeface="Book Antiqua" pitchFamily="18" charset="0"/>
              </a:rPr>
              <a:t>WP2</a:t>
            </a:r>
            <a:r>
              <a:rPr lang="en-GB" dirty="0" smtClean="0">
                <a:solidFill>
                  <a:schemeClr val="tx2"/>
                </a:solidFill>
                <a:latin typeface="Book Antiqua" pitchFamily="18" charset="0"/>
              </a:rPr>
              <a:t>: Development of master curricula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Book Antiqua" pitchFamily="18" charset="0"/>
              </a:rPr>
              <a:t>Leader: </a:t>
            </a:r>
            <a:r>
              <a:rPr lang="en-GB" b="1" dirty="0" smtClean="0">
                <a:solidFill>
                  <a:schemeClr val="tx2"/>
                </a:solidFill>
                <a:latin typeface="Book Antiqua" pitchFamily="18" charset="0"/>
              </a:rPr>
              <a:t>University of Messina</a:t>
            </a:r>
            <a:endParaRPr lang="sr-Latn-RS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endParaRPr lang="sr-Latn-RS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419182"/>
                </a:solidFill>
                <a:latin typeface="Book Antiqua" pitchFamily="18" charset="0"/>
              </a:rPr>
              <a:t>Preparation WP</a:t>
            </a:r>
            <a:r>
              <a:rPr lang="sr-Latn-RS" b="1" dirty="0" smtClean="0">
                <a:solidFill>
                  <a:srgbClr val="419182"/>
                </a:solidFill>
                <a:latin typeface="Book Antiqua" pitchFamily="18" charset="0"/>
              </a:rPr>
              <a:t>3</a:t>
            </a:r>
            <a:r>
              <a:rPr lang="en-US" dirty="0" smtClean="0">
                <a:solidFill>
                  <a:schemeClr val="tx2"/>
                </a:solidFill>
                <a:latin typeface="Book Antiqua" pitchFamily="18" charset="0"/>
              </a:rPr>
              <a:t>: Development of trainings for citizens and public sector</a:t>
            </a:r>
            <a:endParaRPr lang="en-GB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Book Antiqua" pitchFamily="18" charset="0"/>
              </a:rPr>
              <a:t>Leader: </a:t>
            </a:r>
            <a:r>
              <a:rPr lang="en-US" b="1" dirty="0" smtClean="0">
                <a:solidFill>
                  <a:schemeClr val="tx2"/>
                </a:solidFill>
                <a:latin typeface="Book Antiqua" pitchFamily="18" charset="0"/>
              </a:rPr>
              <a:t>University of </a:t>
            </a:r>
            <a:r>
              <a:rPr lang="en-US" b="1" dirty="0" err="1" smtClean="0">
                <a:solidFill>
                  <a:schemeClr val="tx2"/>
                </a:solidFill>
                <a:latin typeface="Book Antiqua" pitchFamily="18" charset="0"/>
              </a:rPr>
              <a:t>Defence</a:t>
            </a:r>
            <a:r>
              <a:rPr lang="en-US" b="1" dirty="0" smtClean="0">
                <a:solidFill>
                  <a:schemeClr val="tx2"/>
                </a:solidFill>
                <a:latin typeface="Book Antiqua" pitchFamily="18" charset="0"/>
              </a:rPr>
              <a:t> in Belgrade</a:t>
            </a:r>
            <a:endParaRPr lang="en-GB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endParaRPr lang="en-GB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sr-Latn-RS" b="1" dirty="0" smtClean="0">
                <a:solidFill>
                  <a:srgbClr val="419182"/>
                </a:solidFill>
                <a:latin typeface="Book Antiqua" pitchFamily="18" charset="0"/>
              </a:rPr>
              <a:t>Development </a:t>
            </a:r>
            <a:r>
              <a:rPr lang="en-GB" b="1" dirty="0" smtClean="0">
                <a:solidFill>
                  <a:srgbClr val="419182"/>
                </a:solidFill>
                <a:latin typeface="Book Antiqua" pitchFamily="18" charset="0"/>
              </a:rPr>
              <a:t>WP</a:t>
            </a:r>
            <a:r>
              <a:rPr lang="sr-Latn-RS" b="1" dirty="0" smtClean="0">
                <a:solidFill>
                  <a:srgbClr val="419182"/>
                </a:solidFill>
                <a:latin typeface="Book Antiqua" pitchFamily="18" charset="0"/>
              </a:rPr>
              <a:t>4</a:t>
            </a:r>
            <a:r>
              <a:rPr lang="en-GB" dirty="0" smtClean="0">
                <a:solidFill>
                  <a:schemeClr val="tx2"/>
                </a:solidFill>
                <a:latin typeface="Book Antiqua" pitchFamily="18" charset="0"/>
              </a:rPr>
              <a:t>: </a:t>
            </a:r>
            <a:r>
              <a:rPr lang="en-US" dirty="0" smtClean="0">
                <a:solidFill>
                  <a:schemeClr val="tx2"/>
                </a:solidFill>
                <a:latin typeface="Book Antiqua" pitchFamily="18" charset="0"/>
              </a:rPr>
              <a:t>Implementation of developed master curricula and trainings</a:t>
            </a:r>
            <a:endParaRPr lang="en-GB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Book Antiqua" pitchFamily="18" charset="0"/>
              </a:rPr>
              <a:t>Leader: </a:t>
            </a:r>
            <a:r>
              <a:rPr lang="en-GB" b="1" dirty="0" smtClean="0">
                <a:solidFill>
                  <a:schemeClr val="tx2"/>
                </a:solidFill>
                <a:latin typeface="Book Antiqua" pitchFamily="18" charset="0"/>
              </a:rPr>
              <a:t>University of Sarajevo</a:t>
            </a:r>
          </a:p>
          <a:p>
            <a:pPr>
              <a:buNone/>
            </a:pPr>
            <a:endParaRPr lang="sr-Latn-R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sr-Latn-R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bs-Latn-BA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419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Development of master curricula for natural disasters risk management in Western Balkan countries</vt:lpstr>
      <vt:lpstr>Basic Information</vt:lpstr>
      <vt:lpstr>Overall Broader Objective</vt:lpstr>
      <vt:lpstr>Specific Objectives</vt:lpstr>
      <vt:lpstr>Consortium</vt:lpstr>
      <vt:lpstr>Consortium</vt:lpstr>
      <vt:lpstr>Consortium</vt:lpstr>
      <vt:lpstr>Slide 8</vt:lpstr>
      <vt:lpstr>Work Packages</vt:lpstr>
      <vt:lpstr>Work Packages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82</cp:revision>
  <dcterms:created xsi:type="dcterms:W3CDTF">2006-08-16T00:00:00Z</dcterms:created>
  <dcterms:modified xsi:type="dcterms:W3CDTF">2018-03-11T10:53:02Z</dcterms:modified>
</cp:coreProperties>
</file>